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71" r:id="rId31"/>
    <p:sldId id="265" r:id="rId32"/>
    <p:sldId id="266" r:id="rId33"/>
    <p:sldId id="267" r:id="rId34"/>
    <p:sldId id="268" r:id="rId35"/>
    <p:sldId id="269" r:id="rId36"/>
    <p:sldId id="270" r:id="rId37"/>
    <p:sldId id="264" r:id="rId38"/>
  </p:sldIdLst>
  <p:sldSz cx="10693400" cy="7561263"/>
  <p:notesSz cx="6858000" cy="9144000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700"/>
    <a:srgbClr val="3F9F09"/>
    <a:srgbClr val="00A83B"/>
    <a:srgbClr val="00B9EF"/>
    <a:srgbClr val="B5B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01" autoAdjust="0"/>
    <p:restoredTop sz="94660"/>
  </p:normalViewPr>
  <p:slideViewPr>
    <p:cSldViewPr>
      <p:cViewPr varScale="1">
        <p:scale>
          <a:sx n="91" d="100"/>
          <a:sy n="91" d="100"/>
        </p:scale>
        <p:origin x="108" y="27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plu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39" y="527293"/>
            <a:ext cx="8031600" cy="223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500"/>
              </a:lnSpc>
              <a:buNone/>
              <a:defRPr sz="6400" spc="230" baseline="0">
                <a:solidFill>
                  <a:srgbClr val="EE7700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제목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965253" y="3048800"/>
            <a:ext cx="8031600" cy="877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50"/>
              </a:lnSpc>
              <a:buNone/>
              <a:defRPr sz="2100" spc="-5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문서 제목</a:t>
            </a:r>
          </a:p>
        </p:txBody>
      </p:sp>
      <p:sp>
        <p:nvSpPr>
          <p:cNvPr id="21" name="텍스트 개체 틀 18"/>
          <p:cNvSpPr>
            <a:spLocks noGrp="1"/>
          </p:cNvSpPr>
          <p:nvPr>
            <p:ph type="body" sz="quarter" idx="12" hasCustomPrompt="1"/>
          </p:nvPr>
        </p:nvSpPr>
        <p:spPr>
          <a:xfrm>
            <a:off x="965253" y="4217216"/>
            <a:ext cx="8031600" cy="877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900" spc="-3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날짜</a:t>
            </a:r>
            <a:r>
              <a:rPr lang="en-US" altLang="ko-KR" dirty="0"/>
              <a:t>, </a:t>
            </a:r>
            <a:r>
              <a:rPr lang="ko-KR" altLang="en-US" dirty="0"/>
              <a:t>작성자</a:t>
            </a:r>
          </a:p>
        </p:txBody>
      </p:sp>
      <p:pic>
        <p:nvPicPr>
          <p:cNvPr id="6" name="그림 5" descr="b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>
            <a:off x="972000" y="4038353"/>
            <a:ext cx="4770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9001400" y="4038353"/>
            <a:ext cx="1692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solidFill>
          <a:srgbClr val="00A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lu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28209" y="20076"/>
            <a:ext cx="850394" cy="844231"/>
          </a:xfrm>
          <a:prstGeom prst="rect">
            <a:avLst/>
          </a:prstGeom>
        </p:spPr>
      </p:pic>
      <p:sp>
        <p:nvSpPr>
          <p:cNvPr id="5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37" y="527293"/>
            <a:ext cx="9230365" cy="223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7000"/>
              </a:lnSpc>
              <a:buNone/>
              <a:defRPr sz="12200" b="1" spc="23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en-US" altLang="ko-KR" dirty="0" err="1"/>
              <a:t>projec</a:t>
            </a:r>
            <a:endParaRPr lang="en-US" altLang="ko-KR" dirty="0"/>
          </a:p>
        </p:txBody>
      </p:sp>
      <p:sp>
        <p:nvSpPr>
          <p:cNvPr id="6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965253" y="3048800"/>
            <a:ext cx="8031600" cy="877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50"/>
              </a:lnSpc>
              <a:buNone/>
              <a:defRPr sz="2100" spc="-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문서 제목</a:t>
            </a:r>
          </a:p>
        </p:txBody>
      </p:sp>
      <p:sp>
        <p:nvSpPr>
          <p:cNvPr id="7" name="텍스트 개체 틀 18"/>
          <p:cNvSpPr>
            <a:spLocks noGrp="1"/>
          </p:cNvSpPr>
          <p:nvPr>
            <p:ph type="body" sz="quarter" idx="12" hasCustomPrompt="1"/>
          </p:nvPr>
        </p:nvSpPr>
        <p:spPr>
          <a:xfrm>
            <a:off x="965253" y="4217216"/>
            <a:ext cx="8031600" cy="877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900" spc="-3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날짜</a:t>
            </a:r>
            <a:r>
              <a:rPr lang="en-US" altLang="ko-KR" dirty="0"/>
              <a:t>, </a:t>
            </a:r>
            <a:r>
              <a:rPr lang="ko-KR" altLang="en-US" dirty="0"/>
              <a:t>작성자</a:t>
            </a:r>
          </a:p>
        </p:txBody>
      </p:sp>
      <p:pic>
        <p:nvPicPr>
          <p:cNvPr id="8" name="그림 7" descr="b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52000" y="360005"/>
            <a:ext cx="286511" cy="6733022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972000" y="4038353"/>
            <a:ext cx="4770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9001400" y="4038353"/>
            <a:ext cx="1692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arr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63130" y="3491197"/>
            <a:ext cx="426721" cy="216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pic>
        <p:nvPicPr>
          <p:cNvPr id="8" name="그림 7" descr="pl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sp>
        <p:nvSpPr>
          <p:cNvPr id="11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965253" y="1661306"/>
            <a:ext cx="8032747" cy="21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350"/>
              </a:lnSpc>
              <a:buNone/>
              <a:defRPr sz="2300" spc="-5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목차</a:t>
            </a:r>
          </a:p>
        </p:txBody>
      </p:sp>
      <p:sp>
        <p:nvSpPr>
          <p:cNvPr id="13" name="텍스트 개체 틀 18"/>
          <p:cNvSpPr>
            <a:spLocks noGrp="1"/>
          </p:cNvSpPr>
          <p:nvPr>
            <p:ph type="body" sz="quarter" idx="12" hasCustomPrompt="1"/>
          </p:nvPr>
        </p:nvSpPr>
        <p:spPr>
          <a:xfrm>
            <a:off x="8998000" y="1661306"/>
            <a:ext cx="839799" cy="216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2350"/>
              </a:lnSpc>
              <a:buNone/>
              <a:defRPr sz="2300" spc="-5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/>
              <a:t>01.</a:t>
            </a:r>
          </a:p>
        </p:txBody>
      </p:sp>
      <p:sp>
        <p:nvSpPr>
          <p:cNvPr id="14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5141" y="567487"/>
            <a:ext cx="4491098" cy="4746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350"/>
              </a:lnSpc>
              <a:buNone/>
              <a:defRPr sz="2300" spc="-50" baseline="0">
                <a:solidFill>
                  <a:srgbClr val="EE7700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972000" y="7055407"/>
            <a:ext cx="4770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9001400" y="7055407"/>
            <a:ext cx="1692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그래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pic>
        <p:nvPicPr>
          <p:cNvPr id="6" name="그림 5" descr="pl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sp>
        <p:nvSpPr>
          <p:cNvPr id="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5141" y="567487"/>
            <a:ext cx="8031600" cy="117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buNone/>
              <a:defRPr sz="4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제목</a:t>
            </a:r>
          </a:p>
        </p:txBody>
      </p:sp>
      <p:sp>
        <p:nvSpPr>
          <p:cNvPr id="10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965253" y="4472807"/>
            <a:ext cx="4770000" cy="20462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500"/>
              </a:lnSpc>
              <a:buNone/>
              <a:defRPr sz="1000" b="1" spc="0" baseline="0">
                <a:solidFill>
                  <a:srgbClr val="EE7700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내용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핵심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pic>
        <p:nvPicPr>
          <p:cNvPr id="6" name="그림 5" descr="pl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sp>
        <p:nvSpPr>
          <p:cNvPr id="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5140" y="567487"/>
            <a:ext cx="8031600" cy="11684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buNone/>
              <a:defRPr sz="4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제목</a:t>
            </a:r>
            <a:endParaRPr lang="en-US" altLang="ko-KR" dirty="0"/>
          </a:p>
        </p:txBody>
      </p:sp>
      <p:sp>
        <p:nvSpPr>
          <p:cNvPr id="10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965253" y="4472807"/>
            <a:ext cx="4770000" cy="20462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500"/>
              </a:lnSpc>
              <a:buNone/>
              <a:defRPr sz="1000" b="1" spc="0" baseline="0">
                <a:solidFill>
                  <a:srgbClr val="EE7700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내용</a:t>
            </a:r>
          </a:p>
        </p:txBody>
      </p:sp>
      <p:sp>
        <p:nvSpPr>
          <p:cNvPr id="17" name="텍스트 개체 틀 18"/>
          <p:cNvSpPr>
            <a:spLocks noGrp="1"/>
          </p:cNvSpPr>
          <p:nvPr>
            <p:ph type="body" sz="quarter" idx="14" hasCustomPrompt="1"/>
          </p:nvPr>
        </p:nvSpPr>
        <p:spPr>
          <a:xfrm>
            <a:off x="965139" y="2320111"/>
            <a:ext cx="3942000" cy="25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00A83B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핵심 내용</a:t>
            </a:r>
          </a:p>
        </p:txBody>
      </p:sp>
      <p:sp>
        <p:nvSpPr>
          <p:cNvPr id="18" name="텍스트 개체 틀 18"/>
          <p:cNvSpPr>
            <a:spLocks noGrp="1"/>
          </p:cNvSpPr>
          <p:nvPr>
            <p:ph type="body" sz="quarter" idx="15" hasCustomPrompt="1"/>
          </p:nvPr>
        </p:nvSpPr>
        <p:spPr>
          <a:xfrm>
            <a:off x="5057026" y="2320111"/>
            <a:ext cx="3940974" cy="25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00A83B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핵심 내용</a:t>
            </a:r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972000" y="4038353"/>
            <a:ext cx="4770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9001400" y="4038353"/>
            <a:ext cx="1692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텍스트 개체 틀 18"/>
          <p:cNvSpPr>
            <a:spLocks noGrp="1"/>
          </p:cNvSpPr>
          <p:nvPr>
            <p:ph type="body" sz="quarter" idx="16" hasCustomPrompt="1"/>
          </p:nvPr>
        </p:nvSpPr>
        <p:spPr>
          <a:xfrm>
            <a:off x="965140" y="2703196"/>
            <a:ext cx="39420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EE7700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내용</a:t>
            </a:r>
          </a:p>
        </p:txBody>
      </p:sp>
      <p:sp>
        <p:nvSpPr>
          <p:cNvPr id="23" name="텍스트 개체 틀 18"/>
          <p:cNvSpPr>
            <a:spLocks noGrp="1"/>
          </p:cNvSpPr>
          <p:nvPr>
            <p:ph type="body" sz="quarter" idx="17" hasCustomPrompt="1"/>
          </p:nvPr>
        </p:nvSpPr>
        <p:spPr>
          <a:xfrm>
            <a:off x="5057027" y="2703196"/>
            <a:ext cx="3940974" cy="10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EE7700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내용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그림 91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pic>
        <p:nvPicPr>
          <p:cNvPr id="7" name="그림 6" descr="pl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sp>
        <p:nvSpPr>
          <p:cNvPr id="10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5140" y="567487"/>
            <a:ext cx="8031600" cy="11684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buNone/>
              <a:defRPr sz="4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제목</a:t>
            </a:r>
            <a:endParaRPr lang="en-US" altLang="ko-KR" dirty="0"/>
          </a:p>
        </p:txBody>
      </p:sp>
      <p:sp>
        <p:nvSpPr>
          <p:cNvPr id="12" name="텍스트 개체 틀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err="1"/>
              <a:t>mon</a:t>
            </a:r>
            <a:endParaRPr lang="ko-KR" altLang="en-US" dirty="0"/>
          </a:p>
        </p:txBody>
      </p:sp>
      <p:sp>
        <p:nvSpPr>
          <p:cNvPr id="13" name="텍스트 개체 틀 18"/>
          <p:cNvSpPr>
            <a:spLocks noGrp="1"/>
          </p:cNvSpPr>
          <p:nvPr>
            <p:ph type="body" sz="quarter" idx="15" hasCustomPrompt="1"/>
          </p:nvPr>
        </p:nvSpPr>
        <p:spPr>
          <a:xfrm>
            <a:off x="2328027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err="1"/>
              <a:t>tue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328027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3587725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8626520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7366819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6107121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4847423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 userDrawn="1"/>
        </p:nvCxnSpPr>
        <p:spPr>
          <a:xfrm>
            <a:off x="1080000" y="3060000"/>
            <a:ext cx="1095390" cy="1588"/>
          </a:xfrm>
          <a:prstGeom prst="line">
            <a:avLst/>
          </a:prstGeom>
          <a:ln w="381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 userDrawn="1"/>
        </p:nvGrpSpPr>
        <p:grpSpPr>
          <a:xfrm>
            <a:off x="1074679" y="4036222"/>
            <a:ext cx="8653581" cy="1588"/>
            <a:chOff x="1074679" y="3086884"/>
            <a:chExt cx="8653581" cy="1588"/>
          </a:xfrm>
        </p:grpSpPr>
        <p:cxnSp>
          <p:nvCxnSpPr>
            <p:cNvPr id="24" name="직선 연결선 23"/>
            <p:cNvCxnSpPr/>
            <p:nvPr userDrawn="1"/>
          </p:nvCxnSpPr>
          <p:spPr>
            <a:xfrm>
              <a:off x="2334377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 userDrawn="1"/>
          </p:nvCxnSpPr>
          <p:spPr>
            <a:xfrm>
              <a:off x="3594075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 userDrawn="1"/>
          </p:nvCxnSpPr>
          <p:spPr>
            <a:xfrm>
              <a:off x="8632870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 userDrawn="1"/>
          </p:nvCxnSpPr>
          <p:spPr>
            <a:xfrm>
              <a:off x="737316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 userDrawn="1"/>
          </p:nvCxnSpPr>
          <p:spPr>
            <a:xfrm>
              <a:off x="6113471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 userDrawn="1"/>
          </p:nvCxnSpPr>
          <p:spPr>
            <a:xfrm>
              <a:off x="4853773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 userDrawn="1"/>
          </p:nvCxnSpPr>
          <p:spPr>
            <a:xfrm>
              <a:off x="107467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 userDrawn="1"/>
        </p:nvGrpSpPr>
        <p:grpSpPr>
          <a:xfrm>
            <a:off x="1074679" y="5022073"/>
            <a:ext cx="8653581" cy="1588"/>
            <a:chOff x="1074679" y="3086884"/>
            <a:chExt cx="8653581" cy="1588"/>
          </a:xfrm>
        </p:grpSpPr>
        <p:cxnSp>
          <p:nvCxnSpPr>
            <p:cNvPr id="32" name="직선 연결선 31"/>
            <p:cNvCxnSpPr/>
            <p:nvPr userDrawn="1"/>
          </p:nvCxnSpPr>
          <p:spPr>
            <a:xfrm>
              <a:off x="2334377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 userDrawn="1"/>
          </p:nvCxnSpPr>
          <p:spPr>
            <a:xfrm>
              <a:off x="3594075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 userDrawn="1"/>
          </p:nvCxnSpPr>
          <p:spPr>
            <a:xfrm>
              <a:off x="8632870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 userDrawn="1"/>
          </p:nvCxnSpPr>
          <p:spPr>
            <a:xfrm>
              <a:off x="737316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 userDrawn="1"/>
          </p:nvCxnSpPr>
          <p:spPr>
            <a:xfrm>
              <a:off x="6113471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 userDrawn="1"/>
          </p:nvCxnSpPr>
          <p:spPr>
            <a:xfrm>
              <a:off x="4853773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 userDrawn="1"/>
          </p:nvCxnSpPr>
          <p:spPr>
            <a:xfrm>
              <a:off x="107467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 userDrawn="1"/>
        </p:nvGrpSpPr>
        <p:grpSpPr>
          <a:xfrm>
            <a:off x="1074679" y="5971411"/>
            <a:ext cx="8653581" cy="1588"/>
            <a:chOff x="1074679" y="3086884"/>
            <a:chExt cx="8653581" cy="1588"/>
          </a:xfrm>
        </p:grpSpPr>
        <p:cxnSp>
          <p:nvCxnSpPr>
            <p:cNvPr id="40" name="직선 연결선 39"/>
            <p:cNvCxnSpPr/>
            <p:nvPr userDrawn="1"/>
          </p:nvCxnSpPr>
          <p:spPr>
            <a:xfrm>
              <a:off x="2334377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 userDrawn="1"/>
          </p:nvCxnSpPr>
          <p:spPr>
            <a:xfrm>
              <a:off x="3594075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 userDrawn="1"/>
          </p:nvCxnSpPr>
          <p:spPr>
            <a:xfrm>
              <a:off x="8632870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 userDrawn="1"/>
          </p:nvCxnSpPr>
          <p:spPr>
            <a:xfrm>
              <a:off x="737316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 userDrawn="1"/>
          </p:nvCxnSpPr>
          <p:spPr>
            <a:xfrm>
              <a:off x="6113471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 userDrawn="1"/>
          </p:nvCxnSpPr>
          <p:spPr>
            <a:xfrm>
              <a:off x="4853773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 userDrawn="1"/>
          </p:nvCxnSpPr>
          <p:spPr>
            <a:xfrm>
              <a:off x="1074679" y="3086884"/>
              <a:ext cx="1095390" cy="1588"/>
            </a:xfrm>
            <a:prstGeom prst="line">
              <a:avLst/>
            </a:prstGeom>
            <a:ln w="3810">
              <a:solidFill>
                <a:srgbClr val="00A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텍스트 개체 틀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80000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9" name="텍스트 개체 틀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328027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0" name="텍스트 개체 틀 18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87725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51" name="텍스트 개체 틀 18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47423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2" name="텍스트 개체 틀 18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07121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53" name="텍스트 개체 틀 18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66819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54" name="텍스트 개체 틀 1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626520" y="28332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55" name="텍스트 개체 틀 18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80000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56" name="텍스트 개체 틀 1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328027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57" name="텍스트 개체 틀 18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587725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58" name="텍스트 개체 틀 18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847423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59" name="텍스트 개체 틀 1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107121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12</a:t>
            </a:r>
            <a:endParaRPr lang="ko-KR" altLang="en-US" dirty="0"/>
          </a:p>
        </p:txBody>
      </p:sp>
      <p:sp>
        <p:nvSpPr>
          <p:cNvPr id="60" name="텍스트 개체 틀 18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66819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13</a:t>
            </a:r>
            <a:endParaRPr lang="ko-KR" altLang="en-US" dirty="0"/>
          </a:p>
        </p:txBody>
      </p:sp>
      <p:sp>
        <p:nvSpPr>
          <p:cNvPr id="61" name="텍스트 개체 틀 18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626520" y="38196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14</a:t>
            </a:r>
            <a:endParaRPr lang="ko-KR" altLang="en-US" dirty="0"/>
          </a:p>
        </p:txBody>
      </p:sp>
      <p:sp>
        <p:nvSpPr>
          <p:cNvPr id="70" name="텍스트 개체 틀 1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80000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71" name="텍스트 개체 틀 18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328027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16</a:t>
            </a:r>
            <a:endParaRPr lang="ko-KR" altLang="en-US" dirty="0"/>
          </a:p>
        </p:txBody>
      </p:sp>
      <p:sp>
        <p:nvSpPr>
          <p:cNvPr id="72" name="텍스트 개체 틀 1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587725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17</a:t>
            </a:r>
            <a:endParaRPr lang="ko-KR" altLang="en-US" dirty="0"/>
          </a:p>
        </p:txBody>
      </p:sp>
      <p:sp>
        <p:nvSpPr>
          <p:cNvPr id="73" name="텍스트 개체 틀 18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847423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18</a:t>
            </a:r>
            <a:endParaRPr lang="ko-KR" altLang="en-US" dirty="0"/>
          </a:p>
        </p:txBody>
      </p:sp>
      <p:sp>
        <p:nvSpPr>
          <p:cNvPr id="74" name="텍스트 개체 틀 1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07121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19</a:t>
            </a:r>
            <a:endParaRPr lang="ko-KR" altLang="en-US" dirty="0"/>
          </a:p>
        </p:txBody>
      </p:sp>
      <p:sp>
        <p:nvSpPr>
          <p:cNvPr id="75" name="텍스트 개체 틀 18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66819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76" name="텍스트 개체 틀 1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626520" y="48024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21</a:t>
            </a:r>
            <a:endParaRPr lang="ko-KR" altLang="en-US" dirty="0"/>
          </a:p>
        </p:txBody>
      </p:sp>
      <p:sp>
        <p:nvSpPr>
          <p:cNvPr id="77" name="텍스트 개체 틀 18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80000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22</a:t>
            </a:r>
            <a:endParaRPr lang="ko-KR" altLang="en-US" dirty="0"/>
          </a:p>
        </p:txBody>
      </p:sp>
      <p:sp>
        <p:nvSpPr>
          <p:cNvPr id="78" name="텍스트 개체 틀 1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328027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23</a:t>
            </a:r>
            <a:endParaRPr lang="ko-KR" altLang="en-US" dirty="0"/>
          </a:p>
        </p:txBody>
      </p:sp>
      <p:sp>
        <p:nvSpPr>
          <p:cNvPr id="79" name="텍스트 개체 틀 18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587725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24</a:t>
            </a:r>
            <a:endParaRPr lang="ko-KR" altLang="en-US" dirty="0"/>
          </a:p>
        </p:txBody>
      </p:sp>
      <p:sp>
        <p:nvSpPr>
          <p:cNvPr id="80" name="텍스트 개체 틀 1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847423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25</a:t>
            </a:r>
            <a:endParaRPr lang="ko-KR" altLang="en-US" dirty="0"/>
          </a:p>
        </p:txBody>
      </p:sp>
      <p:sp>
        <p:nvSpPr>
          <p:cNvPr id="81" name="텍스트 개체 틀 18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107121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26</a:t>
            </a:r>
            <a:endParaRPr lang="ko-KR" altLang="en-US" dirty="0"/>
          </a:p>
        </p:txBody>
      </p:sp>
      <p:sp>
        <p:nvSpPr>
          <p:cNvPr id="82" name="텍스트 개체 틀 18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366819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27</a:t>
            </a:r>
            <a:endParaRPr lang="ko-KR" altLang="en-US" dirty="0"/>
          </a:p>
        </p:txBody>
      </p:sp>
      <p:sp>
        <p:nvSpPr>
          <p:cNvPr id="83" name="텍스트 개체 틀 1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626520" y="5752800"/>
            <a:ext cx="1095390" cy="1825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 sz="1200" b="0" spc="0" baseline="0">
                <a:solidFill>
                  <a:srgbClr val="EE77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28</a:t>
            </a:r>
            <a:endParaRPr lang="ko-KR" altLang="en-US" dirty="0"/>
          </a:p>
        </p:txBody>
      </p:sp>
      <p:sp>
        <p:nvSpPr>
          <p:cNvPr id="84" name="텍스트 개체 틀 18"/>
          <p:cNvSpPr>
            <a:spLocks noGrp="1"/>
          </p:cNvSpPr>
          <p:nvPr>
            <p:ph type="body" sz="quarter" idx="44" hasCustomPrompt="1"/>
          </p:nvPr>
        </p:nvSpPr>
        <p:spPr>
          <a:xfrm>
            <a:off x="3587725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wed</a:t>
            </a:r>
            <a:endParaRPr lang="ko-KR" altLang="en-US" dirty="0"/>
          </a:p>
        </p:txBody>
      </p:sp>
      <p:sp>
        <p:nvSpPr>
          <p:cNvPr id="85" name="텍스트 개체 틀 18"/>
          <p:cNvSpPr>
            <a:spLocks noGrp="1"/>
          </p:cNvSpPr>
          <p:nvPr>
            <p:ph type="body" sz="quarter" idx="45" hasCustomPrompt="1"/>
          </p:nvPr>
        </p:nvSpPr>
        <p:spPr>
          <a:xfrm>
            <a:off x="8626520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sun</a:t>
            </a:r>
            <a:endParaRPr lang="ko-KR" altLang="en-US" dirty="0"/>
          </a:p>
        </p:txBody>
      </p:sp>
      <p:sp>
        <p:nvSpPr>
          <p:cNvPr id="86" name="텍스트 개체 틀 18"/>
          <p:cNvSpPr>
            <a:spLocks noGrp="1"/>
          </p:cNvSpPr>
          <p:nvPr>
            <p:ph type="body" sz="quarter" idx="46" hasCustomPrompt="1"/>
          </p:nvPr>
        </p:nvSpPr>
        <p:spPr>
          <a:xfrm>
            <a:off x="7366819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/>
              <a:t>sat</a:t>
            </a:r>
            <a:endParaRPr lang="ko-KR" altLang="en-US" dirty="0"/>
          </a:p>
        </p:txBody>
      </p:sp>
      <p:sp>
        <p:nvSpPr>
          <p:cNvPr id="87" name="텍스트 개체 틀 18"/>
          <p:cNvSpPr>
            <a:spLocks noGrp="1"/>
          </p:cNvSpPr>
          <p:nvPr>
            <p:ph type="body" sz="quarter" idx="47" hasCustomPrompt="1"/>
          </p:nvPr>
        </p:nvSpPr>
        <p:spPr>
          <a:xfrm>
            <a:off x="6107121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err="1"/>
              <a:t>fri</a:t>
            </a:r>
            <a:endParaRPr lang="ko-KR" altLang="en-US" dirty="0"/>
          </a:p>
        </p:txBody>
      </p:sp>
      <p:sp>
        <p:nvSpPr>
          <p:cNvPr id="88" name="텍스트 개체 틀 18"/>
          <p:cNvSpPr>
            <a:spLocks noGrp="1"/>
          </p:cNvSpPr>
          <p:nvPr>
            <p:ph type="body" sz="quarter" idx="48" hasCustomPrompt="1"/>
          </p:nvPr>
        </p:nvSpPr>
        <p:spPr>
          <a:xfrm>
            <a:off x="4847423" y="2356624"/>
            <a:ext cx="1095390" cy="3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500" b="1" spc="0" baseline="0">
                <a:solidFill>
                  <a:srgbClr val="B5B5B6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err="1"/>
              <a:t>thu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팀 구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sp>
        <p:nvSpPr>
          <p:cNvPr id="4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5140" y="567487"/>
            <a:ext cx="8031600" cy="11684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buNone/>
              <a:defRPr sz="4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제목</a:t>
            </a:r>
            <a:endParaRPr lang="en-US" altLang="ko-KR" dirty="0"/>
          </a:p>
        </p:txBody>
      </p:sp>
      <p:pic>
        <p:nvPicPr>
          <p:cNvPr id="5" name="그림 4" descr="pl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28209" y="20009"/>
            <a:ext cx="850394" cy="844298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9001400" y="4038353"/>
            <a:ext cx="1692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ebnamu.co.kr/design/bbs/board.php?bo_table=intra_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ver_search/22077479544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32" y="3023537"/>
            <a:ext cx="6858868" cy="4537726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948988" y="1404367"/>
            <a:ext cx="9114235" cy="1982965"/>
          </a:xfrm>
        </p:spPr>
        <p:txBody>
          <a:bodyPr/>
          <a:lstStyle/>
          <a:p>
            <a:r>
              <a:rPr lang="ko-KR" altLang="en-US" sz="5800" b="1" spc="-1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</a:t>
            </a:r>
            <a:endParaRPr lang="en-US" altLang="ko-KR" sz="5800" b="1" spc="-15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r>
              <a:rPr lang="ko-KR" altLang="en-US" sz="5800" b="1" spc="-1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</a:t>
            </a:r>
            <a:endParaRPr lang="en-US" altLang="ko-KR" sz="5800" b="1" spc="-15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3" y="3564607"/>
            <a:ext cx="8031600" cy="285719"/>
          </a:xfrm>
        </p:spPr>
        <p:txBody>
          <a:bodyPr/>
          <a:lstStyle/>
          <a:p>
            <a:r>
              <a:rPr lang="en-US" altLang="ko-KR" sz="1700" spc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114</a:t>
            </a:r>
            <a:r>
              <a:rPr lang="ko-KR" altLang="en-US" sz="1700" spc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우선번호안내서비스 블로그 메뉴얼</a:t>
            </a:r>
            <a:endParaRPr lang="en-US" altLang="ko-KR" sz="1700" spc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sz="14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사업본부 전략기획팀 과장 우덕성</a:t>
            </a:r>
          </a:p>
        </p:txBody>
      </p:sp>
      <p:pic>
        <p:nvPicPr>
          <p:cNvPr id="23" name="그림 22" descr="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2000" y="360005"/>
            <a:ext cx="286512" cy="6733022"/>
          </a:xfrm>
          <a:prstGeom prst="rect">
            <a:avLst/>
          </a:prstGeom>
        </p:spPr>
      </p:pic>
      <p:cxnSp>
        <p:nvCxnSpPr>
          <p:cNvPr id="25" name="직선 연결선 24"/>
          <p:cNvCxnSpPr/>
          <p:nvPr/>
        </p:nvCxnSpPr>
        <p:spPr>
          <a:xfrm>
            <a:off x="972000" y="4038353"/>
            <a:ext cx="4770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9001400" y="4038353"/>
            <a:ext cx="1692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na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02-04.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글보기</a:t>
            </a:r>
            <a:r>
              <a:rPr lang="en-US" altLang="ko-KR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꾸미는 방법 중 글보기 메뉴는 블로그 글 목록을 그냥 텍스트 제목으로만 보여줄 건지 이미지 썸네일이 포함된 미리보기 형태로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보여줄 것인지를 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만약 이미지도 미리보기 형태로 보여주고 싶은 경우에는 앨범형 옵션을 선택해 주면 된다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일반적으로는 블로그형을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많이 사용하지만 요즘에는 비주얼 적으로 보여줘야 되는 업종이 많기 때문에 앨범형도 많이 사용하는 추세 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67D047-C7B0-464F-AD79-B66A49C9B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200" y="2448983"/>
            <a:ext cx="6624736" cy="46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02-05.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 비율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정방형과 원본비율이 있는데요 정방형 썸네일은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1:1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비율로 노출됩니다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원본비율 썸네일은 최대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1:2 (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가로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세로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)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비율로 노출됩니다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목록보기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꾸미는 방법 중 목록보기 메뉴에서는 블로그 포스트 상단에 다른 글 목록을 미리 보여줄 것인 것 그냥 한 개의 블로그 포스트만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보여줄 것인지를 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만약 내 블로그의 글 위에 항상 몇 개의 다른 글을 보여주고 싶을 때는 목록열기 옵션을 체크해주고 몇 줄 보기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옵션을 클릭해서 몇 줄을 보여 줄지만 선택해 주면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미리보기는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줄 보기로 선택해 줬더니 아래 그림과 같이 포스트 상단에 글목록이 보여지는 것을 확인 할 수 있습니다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97D035-06BD-4273-9239-E379B2EE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579"/>
          <a:stretch/>
        </p:blipFill>
        <p:spPr>
          <a:xfrm>
            <a:off x="990216" y="3096555"/>
            <a:ext cx="840093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4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02-06.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정렬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정렬 메뉴는 카테고리를 아래 위로 손쉽게 이동할 수 있는 메뉴입니다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카테고리를 이동하고 싶을 때는 이동시키고 싶은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카테고리를 선택해 준 후 오른쪽에 위 아래 맨 위 맨 아래 버튼을 클릭해서 이동시켜 주면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접기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접기 메뉴는 하위 카테고리를 보여줄 것이냐 숨길 것이냐 에 대한 설정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1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 카테고리 하위에 생성되어 있는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카테고리가 너무 길어 블로그 메인 화면에서는 숨기고 싶을 경우 주로 사용하는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하위 카테고리가 있는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 카테고리를 선택해 준 후 접기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옵션을 클릭해 놓으면 메인 화면에서는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 카테고리가 보여지지 않고 상위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 카테고리를 클릭할 경우에만 보여지게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블로그에서 이 카테고리를 기본으로 보여줍니다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 옵션은 내 블로그 메인 화면에 특정 카테고리의 글을 주로 노출하고 싶을 때 설정하는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노출시키고 싶은 카테고리를 선택한후 해당옵션을 체크해 주면 해당 카테고리의 글이 내 블로그의 메인 화면에 노출됩니다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꾸미는 방법 중 이 기능을 잘 활용하면 메인 화면을 내가 디자인한 메뉴들로 노출 시키는 것도 가능합니다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70786B-EC47-4E34-9A63-9FE906149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32379" r="-1140" b="-1329"/>
          <a:stretch/>
        </p:blipFill>
        <p:spPr>
          <a:xfrm>
            <a:off x="965141" y="3852999"/>
            <a:ext cx="631748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03-01.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꾸미는 방법 중 네이버 블로그의 상단메뉴를 설정하는 방법에 대해서 알아보도록 하겠습니다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꾸미는 방법 중 상단메뉴는 그다지 큰 부분은 아니지만 자주 사용하는 메뉴를 설정하는 부분이므로 </a:t>
            </a:r>
            <a:endParaRPr lang="en-US" altLang="ko-KR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비중이 그리 낮다고 할 수도 없습니다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블로그의 상단메뉴를 설정하려면 </a:t>
            </a:r>
            <a:endParaRPr lang="en-US" altLang="ko-KR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먼저 관리자 홈 에서 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메뉴 글 관리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&gt; ‘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을 클릭해 줍니다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F36403-41BA-40D8-BF26-38C66BAA9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80"/>
          <a:stretch/>
        </p:blipFill>
        <p:spPr>
          <a:xfrm>
            <a:off x="990216" y="3276995"/>
            <a:ext cx="888206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03-02.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 화면으로 들어오면  그림과 같이 좌측에는 나의 네이버 블로그의 카테고리가 나오고 오른쪽에는</a:t>
            </a:r>
            <a:endParaRPr lang="en-US" altLang="ko-KR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선택한 메뉴가 나옵니다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좌측의 블로그 카테고리 중에 내 블로그의 상단메뉴로 지정할 카테고리를 클릭해준 후</a:t>
            </a:r>
            <a:endParaRPr lang="en-US" altLang="ko-KR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가운데 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선택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버튼을 클릭해 주면 오른쪽에 선택한 메뉴에 내가 선택한 카테고리 목록이 뜹니다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u="sng" spc="0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상단메뉴에는 </a:t>
            </a:r>
            <a:r>
              <a:rPr lang="en-US" altLang="ko-KR" sz="1500" b="1" u="sng" spc="0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4</a:t>
            </a:r>
            <a:r>
              <a:rPr lang="ko-KR" altLang="en-US" sz="1500" b="1" u="sng" spc="0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개의 카테고리만 지정</a:t>
            </a: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할 수가 있습니다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6257F59-03AD-4F67-A2DE-57A7F286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2908732"/>
            <a:ext cx="6084676" cy="4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03-03.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906207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위의 그림과 같이 상단메뉴로 지정해 할 카테고리를 설정해 주면 내 네이버 블로그 메인 화면에서 상단메뉴로</a:t>
            </a:r>
            <a:endParaRPr lang="en-US" altLang="ko-KR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지정된 것을 확인할 수가 있습니다</a:t>
            </a:r>
            <a:r>
              <a:rPr lang="en-US" altLang="ko-KR" sz="15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AF41BD5-BEEF-43CC-B7FF-D3E5D985F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>
          <a:xfrm>
            <a:off x="774192" y="2340471"/>
            <a:ext cx="80391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04-01.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블로그정보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972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블로그정보는 말 그대로 내 블로그의 프로필 영역을 설정하는 옵션 입니다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먼저 관리자메뉴 홈에서 블로그정보 메뉴를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C2AB20C-80CF-4A95-991F-E30F4BF59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2917" b="28791"/>
          <a:stretch/>
        </p:blipFill>
        <p:spPr>
          <a:xfrm>
            <a:off x="991272" y="2376995"/>
            <a:ext cx="8892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04-02.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블로그정보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92399"/>
            <a:ext cx="474159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3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그러면 그림과 같이 차례대로 블로그명 등을 설정하는 메뉴와</a:t>
            </a:r>
            <a:endParaRPr lang="en-US" altLang="ko-KR" sz="13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입력 칸이 나오는데요 순서대로 설명해 드리겠습니다</a:t>
            </a:r>
            <a:r>
              <a:rPr lang="en-US" altLang="ko-KR" sz="13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b="1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블로그명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타이틀에도 표시되고 검색 노출 시 표시되는 블로그의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이름 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별명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내가 글을 작성하거나 다른 블로그에 댓글 등을 달 때 표시되는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블로그의 닉네임 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소개글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프로필 영역에 표시되는 소개 문구들 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프로필 이미지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프로필 영역에 표시되는 이미지 이구요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일반적으로 내사진이나 브랜드 로고로 많이 세팅합니다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모바일 앱 커버 이미지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블로그를 모바일에서 접속했을 때 보여지는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타이틀 이미지 이구요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여기에 전화번호난 내 블로그의 로고혹은 매장이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있을 경우 매장 사진 등을 편집해서 설정하는 경우가 많습니다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톡톡 연결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톡톡 은 별도로 네이버 톡톡 서비스에 가입하게 되면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연동이 가능해 지는 옵션 이고요 네이버 톡톡 은 블로그에서도 즉시 문의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상담을 받을 수 있는 문의 상담 전용 메신저 같은 서비스 라고 보시면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79D03A-2FD0-4127-B57D-43EABB8C1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r="27085" b="6009"/>
          <a:stretch/>
        </p:blipFill>
        <p:spPr>
          <a:xfrm>
            <a:off x="5778748" y="1584995"/>
            <a:ext cx="409820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04-03.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블로그정보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92399"/>
            <a:ext cx="474159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3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그림은 위에서 설정한 블로그정보가 세팅 된 모습입니다</a:t>
            </a:r>
            <a:r>
              <a:rPr lang="en-US" altLang="ko-KR" sz="13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95F86B-D4A2-4D5A-81A6-EBD3EB2B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14107"/>
          <a:stretch/>
        </p:blipFill>
        <p:spPr>
          <a:xfrm>
            <a:off x="774192" y="2268462"/>
            <a:ext cx="8031600" cy="47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7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05-01.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프롤로그 화면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446449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꾸미기 방법 중에서 프롤로그 화면은 블로그의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메인 화면에 해당한다고 보시면 됩니다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블로깅을 하다 보면 그림과 같은 메인 화면을 구성하고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있는 블로그를 많이들 보셨을 겁니다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저렇게 자신의 블로그의 메인 화면을 웹진처럼 구성하는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메뉴가 바로 프롤로그 메뉴입니다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FCAEF8-C90F-41BC-A819-00ED8C96B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1486" b="17659"/>
          <a:stretch/>
        </p:blipFill>
        <p:spPr>
          <a:xfrm>
            <a:off x="5526720" y="1553085"/>
            <a:ext cx="4356483" cy="54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3" y="1224346"/>
            <a:ext cx="8032747" cy="57694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Part 01</a:t>
            </a: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01.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관리자 모드 접속하는 방법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설정하는 법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03.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상단메뉴 설정하는 방법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04.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블로그정보 설정하는 방법</a:t>
            </a:r>
            <a:endParaRPr lang="en-US" altLang="ko-KR" sz="14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05.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프롤로그 화면 설정하는 방법</a:t>
            </a:r>
            <a:endParaRPr lang="en-US" altLang="ko-KR" sz="14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만들기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  <a:endParaRPr lang="en-US" altLang="ko-KR" sz="14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Part 02</a:t>
            </a:r>
            <a:endParaRPr lang="en-US" altLang="ko-KR" sz="2400" b="1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07.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제목설정 방법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08.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 만들기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09.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업체소개 작성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 작성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11.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홈페이지 바로가기 생성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12.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업체정보 작성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13. </a:t>
            </a:r>
            <a:r>
              <a:rPr lang="ko-KR" altLang="en-US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콘텐츠 등록 </a:t>
            </a:r>
            <a:r>
              <a:rPr lang="en-US" altLang="ko-KR" sz="1800" b="1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 추가 및 발행</a:t>
            </a:r>
            <a:endParaRPr lang="en-US" altLang="ko-KR" sz="1800" b="1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Contents</a:t>
            </a:r>
            <a:endParaRPr lang="ko-KR" altLang="en-US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10" name="그림 9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05-02.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프롤로그 화면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1206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먼저 관리자 홈 메뉴에서 메뉴 글관리 메뉴에서 프롤로그 메뉴를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927FC0-780C-4D75-993D-086D2EFA0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4" r="13157" b="24952"/>
          <a:stretch/>
        </p:blipFill>
        <p:spPr>
          <a:xfrm>
            <a:off x="991224" y="2124447"/>
            <a:ext cx="8748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05-03.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프롤로그 화면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1206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프롤로그 메뉴를 클릭하면 프롤로그의 세부설정을 할 수 있는 메뉴 옵션들이 나옵니다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927FC0-780C-4D75-993D-086D2EFA0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63"/>
          <a:stretch/>
        </p:blipFill>
        <p:spPr>
          <a:xfrm>
            <a:off x="2004032" y="2124447"/>
            <a:ext cx="6624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05-04.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프롤로그 화면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5400600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블로그의 프롤로그 형태는 크게 두가지로 나뉘는데</a:t>
            </a: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글 강조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이미지와 함께 글 내용의 일부가 미리보기로 노출되는 형태</a:t>
            </a: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이미지 강조형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이미지와 제목만 노출되는 블로그 꾸미기 형태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</a:p>
          <a:p>
            <a:pPr>
              <a:lnSpc>
                <a:spcPct val="100000"/>
              </a:lnSpc>
            </a:pP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목록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목록은 각 글목록별로 노출되는 위치입니다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좌측에 미리보기 형태로 표시가 되어 있으므로 숫자의 위치로 파악할 수가 있습니다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사용설정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해당 목록을 노출시킬 것인지 여부를 체크해 주는 옵션입니다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메뉴선택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각 목록별로 특정 카테고리를 지정해 줄 수가 있습니다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예를 들어 메인 목록에 특정 카테고리를 노출 시키고 싶을 때는 변경 버튼을 클릭해준 후 특정 카테고리를</a:t>
            </a: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선택해 주면 됩니다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노출수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 수는 각 목록별로 몇 줄을 노출시킬 것인지를 지정해 주는 옵션입니다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노출순서 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노출순서는 각 목록아이템의 위치를 바꿀 수가 있는 옵션입니다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특정목록을 아래로 내리거나 위로 올리고 싶을 때는 오른쪽에 있는 아래위 버튼을 클릭해서 옮기면 됩니다</a:t>
            </a:r>
            <a:r>
              <a:rPr lang="en-US" altLang="ko-KR" sz="15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693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1206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 꾸미는 방법 중 레이아웃 위젯 설정 메뉴는 블로그의 전체적인 메뉴 배치 등을 담당하는 곳입니다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먼저 관리자 홈 메뉴에서 꾸미기 설정 메뉴의 레이아웃 위젯 설정 메뉴를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5FA5F1-0DCB-4D6F-AE24-A21289A5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705" r="11923" b="27545"/>
          <a:stretch/>
        </p:blipFill>
        <p:spPr>
          <a:xfrm>
            <a:off x="990700" y="2340471"/>
            <a:ext cx="8892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7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104411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 메뉴를 클릭하면 내 블로그의 레이아웃 구조가 나옵니다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여기에서 가장 먼저 상단에 여러가지 기본 레이아웃 형태에서 내 블로그의 기본 레이아웃으로 설정할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형태를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아래 그림과 같이 왼쪽에 사이드바가 있는 형태를 지정해준 예 입니다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53E556-5DC0-4BBF-A98C-D7E41CC0F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r="3784" b="41919"/>
          <a:stretch/>
        </p:blipFill>
        <p:spPr>
          <a:xfrm>
            <a:off x="990896" y="2628991"/>
            <a:ext cx="6120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104411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기본 레이아웃 설정이 끝났으면 사이드바의 각 메뉴를 설정하는 옵션이 보일 것입니다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77534F-583E-4C35-96BB-802B7BFD9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9768" r="4721" b="15952"/>
          <a:stretch/>
        </p:blipFill>
        <p:spPr>
          <a:xfrm>
            <a:off x="965140" y="2178453"/>
            <a:ext cx="612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5436604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* 레이아웃 설정</a:t>
            </a: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전체 정렬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전체 정렬은 중앙과 좌측 두가지가 있는데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PC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화면에서 보여지는 레이아웃 형태가 좌측에 밀착된 형태인지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중앙에 정렬된 형태인지를 지정해 주는 옵션입니다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중앙으로 해 놓길 권유 드립니다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포스트영역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포스트 영역은 보통으로 지정해 놓으면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사이드바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접기 옵션이 있지만 추천하지 않습니다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기본사용에 펼친 상태로 해놓는 것이 좋습니다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기본메뉴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기본메뉴는 내 블로그의 사이드바에 있는 카테고리나 태그 최근 댓글 최근방문자 등의 메뉴를 한글 메뉴로 보여줄지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영어메뉴로 보여줄지를 지정하는 옵션입니다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예를 들어 카테고리 메뉴를 영어로 지정해 놓을 경우에는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category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로 보여지게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* 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메뉴사용설정</a:t>
            </a:r>
            <a:endParaRPr lang="ko-KR" altLang="en-US" sz="14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타이틀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타이틀 메뉴는 블로그 가장 상단에 이미지나 블로그 제목이 들어가 있는 영역입니다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타이틀 옵션을 체크해제 하면 타이틀 영역이 안 보여지게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메뉴는 펼치기와 접기 두가지 옵션 메뉴만 가능한데 펼치기를 추천합니다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접기로 해 놓을 경우에 방문자가 내 블로그에 방문 시 카테고리 메뉴항목만 보이고 그 안에 카테고리들이 안 보여지게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방문자가 카테고리를 보기 위해서는 카테고리 메뉴를 한번 클릭해 줘야 카테고리가 보여지므로 방문자 입장에서는 불편합니다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따라서 카테고리는 펼치기를 기본옵션으로 할 것을 추천합니다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16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06-04.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5436604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이웃 </a:t>
            </a:r>
            <a:r>
              <a:rPr lang="ko-KR" altLang="en-US" sz="1300" b="1" spc="-50" dirty="0" err="1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커넥트</a:t>
            </a: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이웃 </a:t>
            </a:r>
            <a:r>
              <a:rPr lang="ko-KR" altLang="en-US" sz="1300" spc="-50" dirty="0" err="1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커넥트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메뉴는 내 블로그의 이웃현황을 보여주는 위젯을 사이드바에 노출시킬지 여부를 묻는 옵션입니다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노출시키고 싶다면 체크해 놓으면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이웃 </a:t>
            </a:r>
            <a:r>
              <a:rPr lang="ko-KR" altLang="en-US" sz="1300" spc="-50" dirty="0" err="1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커넥트의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위젯은 아래 그림처럼 보여지게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032469-D1FA-44C5-A979-A8351AC97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6325" r="-880" b="13046"/>
          <a:stretch/>
        </p:blipFill>
        <p:spPr>
          <a:xfrm>
            <a:off x="965140" y="2321093"/>
            <a:ext cx="702978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06-05.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5436604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내가 블로그에서 사용한 태그를 모아서 보여주는 메뉴입니다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체크해 놓으면 태그가 블로그 메인 사이드바에 노출됩니다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BA4A89-DE07-41F8-B793-AE8E1D49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r="782" b="12440"/>
          <a:stretch/>
        </p:blipFill>
        <p:spPr>
          <a:xfrm>
            <a:off x="3904140" y="2448483"/>
            <a:ext cx="5798440" cy="46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06-06.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레이아웃 위젯 설정하는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5436604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300" b="1" spc="-50" dirty="0" err="1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최근댓글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최근 댓글 메뉴는 내 블로그에 달린 댓글을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최근순으로 사이드바에 노출시켜 주는 메뉴입니다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체크를 해 놓으면 최근 댓글 메뉴가 사이드바에 나옵니다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펼치기 접기 두가지 옵션 중 펼치기를 권유합니다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펼치기와 접기는 블로그 메인 화면에 접속했을 때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해당메뉴의 내용까지 보여주며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메뉴항목만 보여주면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접기 상태인 것입니다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그리고 그 옆에 몇 줄을 보여줄지는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몇 개를 보여줄지를 선택하는 옵션입니다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만약 최근 댓글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5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개를 보여주고 싶을 때는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5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줄을 선택해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주면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다녀간 블로거 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다녀간 블로거 메뉴는 내 블로그를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방문한 블로거의 목록을 보여주는 항목입니다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다녀간 블로거 메뉴도 마찬가지로 접기 펼치기가 있는데</a:t>
            </a:r>
            <a:endParaRPr lang="en-US" altLang="ko-KR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펼치기로 해 놓고 몇 줄을 보여줄지도 지정해 놓으면 됩니다</a:t>
            </a:r>
            <a:r>
              <a:rPr lang="en-US" altLang="ko-KR" sz="1300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24760C-3AA1-41AF-B61C-97A712763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3801" r="37212" b="7377"/>
          <a:stretch/>
        </p:blipFill>
        <p:spPr>
          <a:xfrm>
            <a:off x="5311196" y="1692697"/>
            <a:ext cx="450000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01-01.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관리자 모드 접속하는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4807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메인 화면에서 로그인 하신 다음 내 프로필 영역에 블로그 라는 버튼을 클릭하시면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아래로 이웃새글 알림이 펼쳐 집니다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그 아래 보시면 내 블로그 메뉴가 있습니다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 메뉴를 클릭합니다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961CC3E-BCDA-456E-AC55-8FF382A8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81" y="2444799"/>
            <a:ext cx="6657975" cy="4648200"/>
          </a:xfrm>
          <a:prstGeom prst="rect">
            <a:avLst/>
          </a:prstGeom>
        </p:spPr>
      </p:pic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F4A6C607-F096-41AF-9DC6-596DE9A955AA}"/>
              </a:ext>
            </a:extLst>
          </p:cNvPr>
          <p:cNvSpPr txBox="1">
            <a:spLocks/>
          </p:cNvSpPr>
          <p:nvPr/>
        </p:nvSpPr>
        <p:spPr>
          <a:xfrm>
            <a:off x="947752" y="324247"/>
            <a:ext cx="8031600" cy="476840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spc="-50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PART 01</a:t>
            </a:r>
            <a:endParaRPr lang="ko-KR" altLang="en-US" sz="3600" b="1" spc="-50" dirty="0">
              <a:solidFill>
                <a:schemeClr val="accent6">
                  <a:lumMod val="75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07.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제목설정 방법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제목에는 업체명 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u="sng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400" u="sng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</a:t>
            </a:r>
            <a:r>
              <a:rPr lang="en-US" altLang="ko-KR" sz="1400" u="sng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]’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와 같이 특수문자로 구분해서 작성해야 키워드와 구분이 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en-US" altLang="ko-KR" sz="1400" b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업체를 알릴 수 있는 키워드는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#(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샵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)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붙여서 넣어줍니다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제목은 업체명과 키워드를 포함해서 </a:t>
            </a:r>
            <a:r>
              <a:rPr lang="ko-KR" altLang="en-US" sz="1400" u="sng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총 </a:t>
            </a:r>
            <a:r>
              <a:rPr lang="en-US" altLang="ko-KR" sz="1400" u="sng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100</a:t>
            </a:r>
            <a:r>
              <a:rPr lang="ko-KR" altLang="en-US" sz="1400" u="sng" dirty="0">
                <a:solidFill>
                  <a:srgbClr val="FF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자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넘길 수 없습니다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키워드는 일반적인 키워드와 업체만의 특색 있는 키워드를 작성해야 노출에 유리합니다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720080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﻿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 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가스설비공사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닥트공사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대구도시가스시공설비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대구닥트공사</a:t>
            </a:r>
            <a:endParaRPr lang="en-US" altLang="ko-KR" sz="20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구미도시가스시공설비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대구가스설비공사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구미가스설비공사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가스설비</a:t>
            </a:r>
          </a:p>
        </p:txBody>
      </p: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제목 입력 예시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0D0D6863-FB23-4FAE-B234-BA595FFEDBD7}"/>
              </a:ext>
            </a:extLst>
          </p:cNvPr>
          <p:cNvSpPr txBox="1">
            <a:spLocks/>
          </p:cNvSpPr>
          <p:nvPr/>
        </p:nvSpPr>
        <p:spPr>
          <a:xfrm>
            <a:off x="947752" y="324247"/>
            <a:ext cx="8031600" cy="476840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spc="-50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PART 02</a:t>
            </a:r>
            <a:endParaRPr lang="ko-KR" altLang="en-US" sz="3600" b="1" spc="-50" dirty="0">
              <a:solidFill>
                <a:schemeClr val="accent6">
                  <a:lumMod val="75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066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08.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 만들기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썸네일은 게시물에 대표 이미지로 블로그 목록이나 네이버에 노출되는 이미지를 말합니다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 에는 간단하게 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업체명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대표전화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휴대전화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넣어줍니다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목록에 작게 노출 되는 이미지 이므로 너무 많은 정보가 들어가면 가독성이 떨어집니다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배경은 단색이나 그라데이션으로 시선을 끌 수 있는 선명한 색상을 사용하고 전화번호는 흰색으로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눈에 띄게 넣어주고 업체 대표 이미지 위에 업체명을 구분 할 수 있는 색상을 선택해서 넣어줍니다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이미지 제작이 어려우실 경우 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  <a:hlinkClick r:id="rId2"/>
              </a:rPr>
              <a:t>http://webnamu.co.kr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웹나무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&gt;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유지보수 신청에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업체명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이미지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전화번호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휴대전화＇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등을 올려 주시면 제작지원 해드릴 예정입니다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썸네일 예시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A0BCEC-8A06-47C4-A948-84CBE0D3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4" y="944585"/>
            <a:ext cx="2921787" cy="2836046"/>
          </a:xfrm>
          <a:prstGeom prst="rect">
            <a:avLst/>
          </a:prstGeom>
        </p:spPr>
      </p:pic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CE8DEB71-3AB7-4A88-A420-3B23172D2504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18722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가로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930px</a:t>
            </a: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세로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900px</a:t>
            </a: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로 크게 만들어 줍니다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231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09.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업체소개 작성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업체소개는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5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줄 내외로 짧고 간결하게 작성하고 인사말과 주요업무 등으로 구성합니다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업체소개 內 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가스시공설비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도시가스설비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와 같이 키워드가 될 단어를 같이 넣어 주시면 좋습니다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en-US" altLang="ko-KR" sz="1400" b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키워드가 될 단어는 띄어쓰기 없이 작성합니다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18722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﻿</a:t>
            </a:r>
            <a:r>
              <a:rPr lang="ko-KR" altLang="en-US" sz="1800" b="1" spc="-50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는 뛰어난 기술력과 최선을 다하는 마음가짐으로</a:t>
            </a: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구미지역에 완벽한 </a:t>
            </a:r>
            <a:r>
              <a:rPr lang="ko-KR" altLang="en-US" sz="1800" b="1" spc="-50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가스시공설비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목표로 하고 있습니다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여러분이 안심하고 사용할 수 있는 </a:t>
            </a:r>
            <a:r>
              <a:rPr lang="ko-KR" altLang="en-US" sz="1800" b="1" spc="-50" dirty="0">
                <a:solidFill>
                  <a:schemeClr val="accent6">
                    <a:lumMod val="7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도시가스설비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위해서 항상 최선을 다하겠습니다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앞으로도 따뜻한 관심과 성원을 부탁 드립니다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감사합니다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﻿</a:t>
            </a:r>
            <a:endParaRPr lang="ko-KR" altLang="en-US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업체소개 작성 예시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폰트컬러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#000000 ,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폰트사이즈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19px]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120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 작성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태그는 제목에 작성하신 키워드와 동일하게 작성하시면 되고</a:t>
            </a:r>
            <a:endParaRPr lang="en-US" altLang="ko-KR" sz="1400" b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 작성시 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‘#’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을 붙여 주시면 자동으로 태그로 활성화 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태그가 될 단어는 띄어쓰기 없이 작성합니다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태그는 최대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 정도가 적당하며 그 이상일 경우 노출이 제한됩니다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태그는 상단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하단 등 콘텐츠 內 중복으로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회 정도 삽입해줍니다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18722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가스설비공사 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닥트공사 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대구도시가스시공설비 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대구닥트공사</a:t>
            </a:r>
          </a:p>
          <a:p>
            <a:pPr>
              <a:lnSpc>
                <a:spcPct val="100000"/>
              </a:lnSpc>
            </a:pP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구미도시가스시공설비 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대구가스설비공사 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구미가스설비공사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#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가스설비</a:t>
            </a:r>
          </a:p>
        </p:txBody>
      </p: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태그 작성 예시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– 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폰트컬러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#ff0000 ,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폰트사이즈 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19px]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6614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홈페이지 바로가기 생성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제작해 드린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네이버모두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홈페이지를 캡쳐 하신 후 넣어줍니다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삽입한 이미지 하단에 홈페이지 주소를 입력하시면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자동으로 바로가기가 생성됩니다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링크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전화번호와 같이 클릭할 수 있는 컨텐츠는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1400" dirty="0">
                <a:solidFill>
                  <a:srgbClr val="0070C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블루 색상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으로 해주면 직관적이고 좋습니다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홈페이지 바로가기 예시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CE8DEB71-3AB7-4A88-A420-3B23172D2504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212423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고객님께 제작해 드린 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네이버모두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나</a:t>
            </a:r>
            <a:endParaRPr lang="en-US" altLang="ko-KR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보유하고 계신 홈페이지를 캡처해서 이미지를 넣어줍니다</a:t>
            </a:r>
            <a:r>
              <a:rPr lang="en-US" altLang="ko-KR" sz="18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 홈페이지를 방문 하시면</a:t>
            </a:r>
            <a:endParaRPr lang="en-US" altLang="ko-KR" sz="14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보다 자세한 정보를 확인 하실 수 있습니다</a:t>
            </a:r>
            <a:r>
              <a:rPr lang="en-US" altLang="ko-KR" sz="14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홈페이지 바로가기 ▼</a:t>
            </a:r>
          </a:p>
          <a:p>
            <a:pPr>
              <a:lnSpc>
                <a:spcPct val="100000"/>
              </a:lnSpc>
            </a:pPr>
            <a:r>
              <a:rPr lang="en-US" altLang="ko-KR" sz="14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https://gasline.modoo.at/</a:t>
            </a:r>
          </a:p>
          <a:p>
            <a:pPr>
              <a:lnSpc>
                <a:spcPct val="100000"/>
              </a:lnSpc>
            </a:pPr>
            <a:endParaRPr lang="ko-KR" altLang="en-US" sz="18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B856376-A3BF-4353-8742-FAD2AC431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76" y="960102"/>
            <a:ext cx="3295532" cy="52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9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업체정보 작성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업체명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을 특수문자로 구분해서 작성해 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전화번호는 대표전화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휴대전화를 모두 입력해 주시고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블루 색상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으로 작성해 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en-US" altLang="ko-KR" sz="1400" b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주소는 </a:t>
            </a:r>
            <a:r>
              <a:rPr lang="ko-KR" altLang="en-US" sz="1400" dirty="0">
                <a:solidFill>
                  <a:srgbClr val="00A83B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짙은 초록색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으로 작성해서 전화 번호와 구분해 줍니다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       ‘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장소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버튼을 클릭 하시고 주소를 입력하시면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네이버지도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를 삽입 하실 수 있습니다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endParaRPr lang="en-US" altLang="ko-KR" sz="1400" b="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업체정보 작성 예시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CE8DEB71-3AB7-4A88-A420-3B23172D2504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212423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﻿﻿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가스라인설비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ko-KR" sz="2200" b="1" spc="-50" dirty="0">
                <a:solidFill>
                  <a:srgbClr val="0070C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☎ 053-710-7970, 010-4849-8994</a:t>
            </a:r>
          </a:p>
          <a:p>
            <a:pPr>
              <a:lnSpc>
                <a:spcPct val="100000"/>
              </a:lnSpc>
            </a:pPr>
            <a:r>
              <a:rPr lang="ko-KR" altLang="en-US" sz="24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대구광역시 중구 동인동 </a:t>
            </a:r>
            <a:r>
              <a:rPr lang="en-US" altLang="ko-KR" sz="24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</a:t>
            </a:r>
            <a:r>
              <a:rPr lang="ko-KR" altLang="en-US" sz="24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D7068C-1164-423E-8A1D-992F77136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8" y="5508823"/>
            <a:ext cx="438150" cy="5238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3B95647-30AB-4F23-912D-66BFC108F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152338"/>
            <a:ext cx="4530585" cy="25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9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 추가 및 발행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965251" y="4472807"/>
            <a:ext cx="8917951" cy="2520969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작성 우측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템플릿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버튼을 클릭합니다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템플릿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클릭 후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</a:t>
            </a:r>
            <a:r>
              <a:rPr lang="en-US" altLang="ko-KR" sz="140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을 클릭 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en-US" altLang="ko-KR" sz="1400" dirty="0">
                <a:solidFill>
                  <a:srgbClr val="00A83B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+ </a:t>
            </a:r>
            <a:r>
              <a:rPr lang="ko-KR" altLang="en-US" sz="1400" dirty="0">
                <a:solidFill>
                  <a:srgbClr val="00A83B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현재 글 추가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버튼을 클릭 하시면 작성하신 글이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템플릿으로 추가 되고 추후 글 작성시 쉽게 불러와서</a:t>
            </a:r>
            <a:b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</a:b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글을 작성 하실 수 있습니다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모든 글을 작성 하셨다면 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400" u="sng" dirty="0">
                <a:solidFill>
                  <a:srgbClr val="00A83B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발행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</a:t>
            </a:r>
            <a:r>
              <a:rPr lang="ko-KR" altLang="en-US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버튼으로 글작성을 완료합니다</a:t>
            </a:r>
            <a:r>
              <a:rPr lang="en-US" altLang="ko-KR" sz="1400" b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5C232263-4A51-4A4B-83BC-8ECC50C9DE82}"/>
              </a:ext>
            </a:extLst>
          </p:cNvPr>
          <p:cNvSpPr txBox="1">
            <a:spLocks/>
          </p:cNvSpPr>
          <p:nvPr/>
        </p:nvSpPr>
        <p:spPr>
          <a:xfrm>
            <a:off x="965140" y="1692399"/>
            <a:ext cx="8918063" cy="225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 추가 예시</a:t>
            </a:r>
            <a:r>
              <a:rPr lang="en-US" altLang="ko-KR" sz="16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]</a:t>
            </a:r>
            <a:endParaRPr lang="ko-KR" altLang="en-US" sz="1600" b="1" spc="-50" dirty="0">
              <a:solidFill>
                <a:schemeClr val="tx1">
                  <a:lumMod val="50000"/>
                  <a:lumOff val="50000"/>
                </a:schemeClr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CE8DEB71-3AB7-4A88-A420-3B23172D2504}"/>
              </a:ext>
            </a:extLst>
          </p:cNvPr>
          <p:cNvSpPr txBox="1">
            <a:spLocks/>
          </p:cNvSpPr>
          <p:nvPr/>
        </p:nvSpPr>
        <p:spPr>
          <a:xfrm>
            <a:off x="965140" y="2016435"/>
            <a:ext cx="8918063" cy="2124236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템플릿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&gt; 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템플릿 </a:t>
            </a:r>
            <a:r>
              <a:rPr lang="en-US" altLang="ko-KR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&gt; +</a:t>
            </a:r>
            <a:r>
              <a:rPr lang="ko-KR" altLang="en-US" sz="20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현재 글 추가</a:t>
            </a:r>
            <a:endParaRPr lang="ko-KR" altLang="en-US" sz="2400" b="1" spc="-5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944F7-ACC6-4DD1-8101-6E366951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824" y="999306"/>
            <a:ext cx="33623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0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38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감사합니다</a:t>
            </a:r>
            <a:r>
              <a:rPr lang="en-US" altLang="ko-KR" sz="38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3800" b="1" spc="-5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972000" y="4038353"/>
            <a:ext cx="4770000" cy="1588"/>
          </a:xfrm>
          <a:prstGeom prst="line">
            <a:avLst/>
          </a:prstGeom>
          <a:ln w="19050">
            <a:solidFill>
              <a:srgbClr val="00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01-02.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관리자 모드 접속하는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4807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그러면 본인 블로그의 메인으로 들어오게 되고 좌측에 보시면 내 프로필이 있고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프로필 하단에 보시면 관리라는 버튼이 보이실 겁니다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관리 메뉴를 클릭합니다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961CC3E-BCDA-456E-AC55-8FF382A8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308" y="2444799"/>
            <a:ext cx="462351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01-03.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관리자 모드 접속하는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64807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관리 메뉴를 클릭하시면 아래의 그림처럼 내 블로그 정보를 수정하는 화면으로 바로 접속하는데요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당황하지 마시고 여기에서 상단 메뉴에서 전체보기 메뉴를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A2129A-D279-4A06-AB82-ADD1C7F4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2" y="2412479"/>
            <a:ext cx="6734906" cy="45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01-04.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내 블로그 관리자 모드 접속하는 방법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972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그러면 아래의 그림과 같이 관리자 모드의 전체 메뉴가 보이실 겁니다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이제 여기에서 내가 설정하고 싶은 메뉴를 클릭해서 블로그를 설정해 나가시면 됩니다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A2129A-D279-4A06-AB82-ADD1C7F4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058" y="2355383"/>
            <a:ext cx="7382978" cy="47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02-01.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972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카테고리를 설정하는 방법에 대해서 알아보도록 하겠습니다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블로그에서 블로그 꾸미는 방법 중</a:t>
            </a:r>
            <a:endParaRPr lang="en-US" altLang="ko-KR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카테고리를 설정하기 위해서는 관리자 홈에서 메뉴 글 관리 메뉴에서 블로그 메뉴를 클릭해 줍니다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A2129A-D279-4A06-AB82-ADD1C7F4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058" y="2484487"/>
            <a:ext cx="7182399" cy="46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02-02.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0" y="1656395"/>
            <a:ext cx="8918063" cy="972108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메뉴를 클릭하면 아래 그림과 같이 카테고리를 설정할 수 있는 화면이 나옵니다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여기서 각 메뉴별로 블로그 꾸미는 방법 을 알아보도록 하겠습니다</a:t>
            </a:r>
            <a:r>
              <a:rPr lang="en-US" altLang="ko-KR" sz="1500" b="1" spc="-5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500" b="1" spc="-5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A2129A-D279-4A06-AB82-ADD1C7F4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216" y="2429991"/>
            <a:ext cx="6317484" cy="46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5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965141" y="963531"/>
            <a:ext cx="8031600" cy="476840"/>
          </a:xfrm>
        </p:spPr>
        <p:txBody>
          <a:bodyPr/>
          <a:lstStyle/>
          <a:p>
            <a:r>
              <a:rPr lang="en-US" altLang="ko-KR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02-03. </a:t>
            </a:r>
            <a:r>
              <a:rPr lang="ko-KR" altLang="en-US" sz="3200" b="1" spc="-5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블로그 카테고리 설정하는 법</a:t>
            </a:r>
          </a:p>
        </p:txBody>
      </p:sp>
      <p:pic>
        <p:nvPicPr>
          <p:cNvPr id="17" name="그림 16" descr="na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011" y="6227002"/>
            <a:ext cx="94488" cy="533401"/>
          </a:xfrm>
          <a:prstGeom prst="rect">
            <a:avLst/>
          </a:prstGeom>
        </p:spPr>
      </p:pic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7EB67A32-4C07-45AA-93CC-A137E07CB1A7}"/>
              </a:ext>
            </a:extLst>
          </p:cNvPr>
          <p:cNvSpPr txBox="1">
            <a:spLocks/>
          </p:cNvSpPr>
          <p:nvPr/>
        </p:nvSpPr>
        <p:spPr>
          <a:xfrm>
            <a:off x="965141" y="1656395"/>
            <a:ext cx="4741599" cy="5688632"/>
          </a:xfrm>
          <a:prstGeom prst="rect">
            <a:avLst/>
          </a:prstGeom>
        </p:spPr>
        <p:txBody>
          <a:bodyPr lIns="0" tIns="0" rIns="0" bIns="0"/>
          <a:lstStyle>
            <a:lvl1pPr marL="391146" indent="-391146" algn="l" defTabSz="1043056" rtl="0" eaLnBrk="1" latinLnBrk="1" hangingPunct="1">
              <a:lnSpc>
                <a:spcPts val="4400"/>
              </a:lnSpc>
              <a:spcBef>
                <a:spcPct val="20000"/>
              </a:spcBef>
              <a:buFont typeface="Arial" pitchFamily="34" charset="0"/>
              <a:buNone/>
              <a:defRPr sz="4200" kern="1200" spc="-2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  <a:cs typeface="+mn-cs"/>
              </a:defRPr>
            </a:lvl1pPr>
            <a:lvl2pPr marL="847483" indent="-325955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페이지당 글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페이지당 글은 내 블로그를 손님들이 방문했을 시에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포스트를 세로로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개만 보여줄지 연달아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5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10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개를 보여줄지를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설정하는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관리설정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 관리메뉴에서는 카테고리추가 버튼을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클릭해주면 새로운 카테고리가 생성됩니다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그러면 새롭게 생성된 카테고리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메뉴에 새로운 카테고리 명을 입력해 주거나 오른쪽 상단에 카테고리명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입력란에 내가 입력하고 싶은 카테고리명을 입력해 주면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기존의 카테고리에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단계 카테고리인 하위 카테고리를 생성하고 싶은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경우에는 기존에 생성된 카테고리를 클릭한후 카테고리 추가버튼을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클릭해 주면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공개설정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공개설정은 해당 카테고리의 공개 유무를 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공개하시고 싶지 않은 카테고리는 비공개로 해 놓으시면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주제분류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: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주제분류는 해당 카테고리에 작성된 글을 네이버의 특정주제로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분류 되도록 미리 설정하는 옵션입니다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주제 분류를 클릭한 후에 해당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카테고리에 맞는 주제를 선택해 주면 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네이버 블로그가 요즘에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C-RANK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라고 하는 블로그 출처의 신뢰도에 대해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점수를 많이 주는 방식으로 로직이 바뀌었기 때문에 되도록이면 여러가지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주제 보다는 블로그 전체를 하나의 주제로 통일하는 것이 더 유리 합니다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C-RANK</a:t>
            </a:r>
            <a:r>
              <a:rPr lang="ko-KR" altLang="en-US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란</a:t>
            </a:r>
            <a:r>
              <a:rPr lang="en-US" altLang="ko-KR" sz="1100" b="1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hlinkClick r:id="rId3"/>
              </a:rPr>
              <a:t>https://blog.naver.com/naver_search/220774795442</a:t>
            </a:r>
            <a:endParaRPr lang="en-US" altLang="ko-KR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위 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URL </a:t>
            </a:r>
            <a:r>
              <a:rPr lang="ko-KR" altLang="en-US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참고</a:t>
            </a:r>
            <a:r>
              <a:rPr lang="en-US" altLang="ko-KR" sz="1100" spc="0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~</a:t>
            </a:r>
            <a:endParaRPr lang="ko-KR" altLang="en-US" sz="1100" spc="0" dirty="0">
              <a:solidFill>
                <a:schemeClr val="tx1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D44238-FAF0-4DE0-80AF-E88F0C610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3" t="-41" r="516" b="11734"/>
          <a:stretch/>
        </p:blipFill>
        <p:spPr>
          <a:xfrm>
            <a:off x="5447605" y="1664193"/>
            <a:ext cx="439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프로젝트 제안서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83B"/>
      </a:hlink>
      <a:folHlink>
        <a:srgbClr val="00A83B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2488</Words>
  <Application>Microsoft Office PowerPoint</Application>
  <PresentationFormat>사용자 지정</PresentationFormat>
  <Paragraphs>280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나눔고딕</vt:lpstr>
      <vt:lpstr>나눔고딕 ExtraBold</vt:lpstr>
      <vt:lpstr>나눔고딕 Light</vt:lpstr>
      <vt:lpstr>나눔명조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한글한글 아름답게</dc:creator>
  <cp:lastModifiedBy>homebox</cp:lastModifiedBy>
  <cp:revision>232</cp:revision>
  <dcterms:created xsi:type="dcterms:W3CDTF">2012-01-17T17:12:05Z</dcterms:created>
  <dcterms:modified xsi:type="dcterms:W3CDTF">2020-02-05T01:05:24Z</dcterms:modified>
</cp:coreProperties>
</file>